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5143500" cx="9144000"/>
  <p:notesSz cx="6858000" cy="9144000"/>
  <p:embeddedFontLst>
    <p:embeddedFont>
      <p:font typeface="Oswald Regular"/>
      <p:regular r:id="rId51"/>
      <p:bold r:id="rId52"/>
    </p:embeddedFont>
    <p:embeddedFont>
      <p:font typeface="Source Code Pro"/>
      <p:regular r:id="rId53"/>
      <p:bold r:id="rId54"/>
      <p:italic r:id="rId55"/>
      <p:boldItalic r:id="rId56"/>
    </p:embeddedFont>
    <p:embeddedFont>
      <p:font typeface="Oswald"/>
      <p:regular r:id="rId57"/>
      <p:bold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swaldRegular-regular.fntdata"/><Relationship Id="rId50" Type="http://schemas.openxmlformats.org/officeDocument/2006/relationships/slide" Target="slides/slide45.xml"/><Relationship Id="rId53" Type="http://schemas.openxmlformats.org/officeDocument/2006/relationships/font" Target="fonts/SourceCodePro-regular.fntdata"/><Relationship Id="rId52" Type="http://schemas.openxmlformats.org/officeDocument/2006/relationships/font" Target="fonts/OswaldRegular-bold.fntdata"/><Relationship Id="rId11" Type="http://schemas.openxmlformats.org/officeDocument/2006/relationships/slide" Target="slides/slide6.xml"/><Relationship Id="rId55" Type="http://schemas.openxmlformats.org/officeDocument/2006/relationships/font" Target="fonts/SourceCodePro-italic.fntdata"/><Relationship Id="rId10" Type="http://schemas.openxmlformats.org/officeDocument/2006/relationships/slide" Target="slides/slide5.xml"/><Relationship Id="rId54" Type="http://schemas.openxmlformats.org/officeDocument/2006/relationships/font" Target="fonts/SourceCodePro-bold.fntdata"/><Relationship Id="rId13" Type="http://schemas.openxmlformats.org/officeDocument/2006/relationships/slide" Target="slides/slide8.xml"/><Relationship Id="rId57" Type="http://schemas.openxmlformats.org/officeDocument/2006/relationships/font" Target="fonts/Oswald-regular.fntdata"/><Relationship Id="rId12" Type="http://schemas.openxmlformats.org/officeDocument/2006/relationships/slide" Target="slides/slide7.xml"/><Relationship Id="rId56" Type="http://schemas.openxmlformats.org/officeDocument/2006/relationships/font" Target="fonts/SourceCodePr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Oswa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Hello.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First I want to thank the organizers of the conference for giving me the opportunity to speak here with you today.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title of my talk today is: </a:t>
            </a:r>
            <a:r>
              <a:rPr b="1" lang="en" sz="1400"/>
              <a:t>Fre(ing) Speech with Common Voice and Deep Speech</a:t>
            </a:r>
            <a:r>
              <a:rPr lang="en" sz="1400"/>
              <a:t>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It will cover some work we are doing at Mozilla to create open speech corpora and open speech recognition engines and models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So, let me get started.</a:t>
            </a: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e782fd204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e782fd204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For Celtic languages the availability of data sets of any size, </a:t>
            </a:r>
            <a:r>
              <a:rPr i="1" lang="en" sz="1400"/>
              <a:t>free or at cost</a:t>
            </a:r>
            <a:r>
              <a:rPr lang="en" sz="1400"/>
              <a:t>, drops off significantly.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For example here are the results of a search on the LDC site. (The LDC is a consortium that creates and distributes a wide array of language resources, including speech corpora.)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 don’t know if you can see the image here, but it’s of a search on LDC for </a:t>
            </a:r>
            <a:r>
              <a:rPr i="1" lang="en" sz="1400"/>
              <a:t>any</a:t>
            </a:r>
            <a:r>
              <a:rPr lang="en" sz="1400"/>
              <a:t> Welsh data sets.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search comes up empty.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So even if you were willing to pay the LDC for a </a:t>
            </a:r>
            <a:r>
              <a:rPr lang="en" sz="1400"/>
              <a:t>Welsh corpus you couldn’t, because they don’t have any.</a:t>
            </a:r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e81900ef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e81900ef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With all this in mind, we at Mozilla decided to try and change this rather sorry state of affairs…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 created </a:t>
            </a:r>
            <a:r>
              <a:rPr b="1" lang="en" sz="1400"/>
              <a:t>Common Voice</a:t>
            </a:r>
            <a:r>
              <a:rPr lang="en" sz="1400"/>
              <a:t>, a web app that </a:t>
            </a:r>
            <a:r>
              <a:rPr i="1" lang="en" sz="1400"/>
              <a:t>collects</a:t>
            </a:r>
            <a:r>
              <a:rPr lang="en" sz="1400"/>
              <a:t>, </a:t>
            </a:r>
            <a:r>
              <a:rPr i="1" lang="en" sz="1400"/>
              <a:t>validates</a:t>
            </a:r>
            <a:r>
              <a:rPr lang="en" sz="1400"/>
              <a:t>, and </a:t>
            </a:r>
            <a:r>
              <a:rPr i="1" lang="en" sz="1400"/>
              <a:t>distributes</a:t>
            </a:r>
            <a:r>
              <a:rPr lang="en" sz="1400"/>
              <a:t> open speech corpora in as many languages as possible.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Our ultimate goal is to create open corpora in as many languages as possible, such that each corpus is large enough to create a production quality speech recognition engine from.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With that in mind I’ll talk a bit more about the </a:t>
            </a:r>
            <a:r>
              <a:rPr i="1" lang="en" sz="1400"/>
              <a:t>collection</a:t>
            </a:r>
            <a:r>
              <a:rPr lang="en" sz="1400"/>
              <a:t>, </a:t>
            </a:r>
            <a:r>
              <a:rPr i="1" lang="en" sz="1400"/>
              <a:t>validation</a:t>
            </a:r>
            <a:r>
              <a:rPr lang="en" sz="1400"/>
              <a:t>, and </a:t>
            </a:r>
            <a:r>
              <a:rPr i="1" lang="en" sz="1400"/>
              <a:t>distribution</a:t>
            </a:r>
            <a:r>
              <a:rPr lang="en" sz="1400"/>
              <a:t> for </a:t>
            </a:r>
            <a:r>
              <a:rPr b="1" lang="en" sz="1400"/>
              <a:t>Common Voice</a:t>
            </a:r>
            <a:r>
              <a:rPr lang="en" sz="1400"/>
              <a:t>.</a:t>
            </a:r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e8df343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e8df343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First let us consider </a:t>
            </a:r>
            <a:r>
              <a:rPr i="1" lang="en" sz="1400"/>
              <a:t>collection</a:t>
            </a:r>
            <a:r>
              <a:rPr lang="en" sz="1400"/>
              <a:t>, how </a:t>
            </a:r>
            <a:r>
              <a:rPr b="1" lang="en" sz="1400"/>
              <a:t>Common Voice</a:t>
            </a:r>
            <a:r>
              <a:rPr lang="en" sz="1400"/>
              <a:t> collects speech donations.</a:t>
            </a:r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e81900ef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e81900ef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When one visits the </a:t>
            </a:r>
            <a:r>
              <a:rPr b="1" lang="en" sz="1400"/>
              <a:t>Common Voice</a:t>
            </a:r>
            <a:r>
              <a:rPr lang="en" sz="1400"/>
              <a:t> website one is presented with the </a:t>
            </a:r>
            <a:r>
              <a:rPr lang="en" sz="1400"/>
              <a:t>opportunity</a:t>
            </a:r>
            <a:r>
              <a:rPr lang="en" sz="1400"/>
              <a:t> to donate data to any number of open speech corpora.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One can simply clicks on the microphone image on the homepage, then one is taken to a page where speech donation can begin.</a:t>
            </a:r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e81900ef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e81900ef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Here one is presented with a sentence to read along with a microphone icon.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To contribute a recording one clicks the icon, which starts the recording, then reads the sentence aloud, clicking on the icon once again when one is finished reading the sentence.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If you misread anything you can re-record the sentence as many times as you’d like.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Once one records 5 of these sentences you can submit the recordings to the </a:t>
            </a:r>
            <a:r>
              <a:rPr b="1" lang="en" sz="1400"/>
              <a:t>Common Voice</a:t>
            </a:r>
            <a:r>
              <a:rPr lang="en" sz="1400"/>
              <a:t> corpus with the click of a button.</a:t>
            </a:r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e8df3433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e8df3433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</a:t>
            </a:r>
            <a:r>
              <a:rPr lang="en" sz="1400"/>
              <a:t>espite the best of intentions things sometime go awry and the collected recordings require </a:t>
            </a:r>
            <a:r>
              <a:rPr i="1" lang="en" sz="1400"/>
              <a:t>validation</a:t>
            </a:r>
            <a:r>
              <a:rPr lang="en" sz="1400"/>
              <a:t>.</a:t>
            </a:r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e81900ef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e81900ef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When one visits the </a:t>
            </a:r>
            <a:r>
              <a:rPr b="1" lang="en" sz="1400"/>
              <a:t>Common Voice</a:t>
            </a:r>
            <a:r>
              <a:rPr lang="en" sz="1400"/>
              <a:t> website one is presented with the opportunity to validate data in speech corpora for any number of languages.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One can simply click on the play button image on the homepage, then one is taken to a page where speech validation can begin.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e81900ef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e81900ef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Here one is presented with the text of a sentence read by another contributor along with a play button icon.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To validate the other contributor’s recording one clicks the play button icon, which plays the recording of the other contributor reading the presented sentence.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Upon hearing the recording one can vote, “thumbs up” or “thumbs down”, if the other contributor read the sentence correctly.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Once one validates 5 of these sentences once can submit the validations to the </a:t>
            </a:r>
            <a:r>
              <a:rPr b="1" lang="en" sz="1400"/>
              <a:t>Common Voice</a:t>
            </a:r>
            <a:r>
              <a:rPr lang="en" sz="1400"/>
              <a:t> corpus with the click of a button.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Common Voice</a:t>
            </a:r>
            <a:r>
              <a:rPr lang="en" sz="1400"/>
              <a:t> has two, if there is no disagreement, or three people, if there is some disagreement, validate each clip.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We’ve found this “two-out-of-three” rule strikes a good balance between the rate at which collection occurs and the rate at which validation happens.</a:t>
            </a:r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e8df3433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e8df3433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Finally we </a:t>
            </a:r>
            <a:r>
              <a:rPr i="1" lang="en" sz="1400"/>
              <a:t>distribute</a:t>
            </a:r>
            <a:r>
              <a:rPr lang="en" sz="1400"/>
              <a:t> the corpora we have collected.</a:t>
            </a:r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e8df3433e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e8df3433e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 allow anyone to download </a:t>
            </a:r>
            <a:r>
              <a:rPr b="1" lang="en" sz="1400"/>
              <a:t>Common Voice</a:t>
            </a:r>
            <a:r>
              <a:rPr lang="en" sz="1400"/>
              <a:t> speech corpora under a CC-0 license, which means it’s in the public domain and can be used for any purpose.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As to languages, currently we have released speech corpora in </a:t>
            </a:r>
            <a:r>
              <a:rPr i="1" lang="en" sz="1400"/>
              <a:t>29 different languages</a:t>
            </a:r>
            <a:r>
              <a:rPr lang="en" sz="1400"/>
              <a:t> and we are in the process of starting collection in </a:t>
            </a:r>
            <a:r>
              <a:rPr i="1" lang="en" sz="1400"/>
              <a:t>78 other languages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 addition, to make the data sets more useful we split the data into three buckets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400"/>
              <a:t>Validated</a:t>
            </a:r>
            <a:r>
              <a:rPr lang="en" sz="1400"/>
              <a:t> - Clips which were successfully validated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400"/>
              <a:t>Invalidated</a:t>
            </a:r>
            <a:r>
              <a:rPr lang="en" sz="1400"/>
              <a:t> - </a:t>
            </a:r>
            <a:r>
              <a:rPr lang="en" sz="1400"/>
              <a:t>Clips</a:t>
            </a:r>
            <a:r>
              <a:rPr lang="en" sz="1400"/>
              <a:t> which were invalidated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400"/>
              <a:t>Other</a:t>
            </a:r>
            <a:r>
              <a:rPr lang="en" sz="1400"/>
              <a:t> - Clips which don’t have enough votes to be either validated or invalidated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Also we further split the validated data into </a:t>
            </a:r>
            <a:r>
              <a:rPr i="1" lang="en" sz="1400"/>
              <a:t>train</a:t>
            </a:r>
            <a:r>
              <a:rPr lang="en" sz="1400"/>
              <a:t>, </a:t>
            </a:r>
            <a:r>
              <a:rPr i="1" lang="en" sz="1400"/>
              <a:t>dev</a:t>
            </a:r>
            <a:r>
              <a:rPr lang="en" sz="1400"/>
              <a:t>, and </a:t>
            </a:r>
            <a:r>
              <a:rPr i="1" lang="en" sz="1400"/>
              <a:t>test</a:t>
            </a:r>
            <a:r>
              <a:rPr lang="en" sz="1400"/>
              <a:t> sets taking care that...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Sentences are not repeated across the </a:t>
            </a:r>
            <a:r>
              <a:rPr i="1" lang="en" sz="1400"/>
              <a:t>train</a:t>
            </a:r>
            <a:r>
              <a:rPr lang="en" sz="1400"/>
              <a:t>, </a:t>
            </a:r>
            <a:r>
              <a:rPr i="1" lang="en" sz="1400"/>
              <a:t>dev</a:t>
            </a:r>
            <a:r>
              <a:rPr lang="en" sz="1400"/>
              <a:t>, and </a:t>
            </a:r>
            <a:r>
              <a:rPr i="1" lang="en" sz="1400"/>
              <a:t>test</a:t>
            </a:r>
            <a:r>
              <a:rPr lang="en" sz="1400"/>
              <a:t> sets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Users are also not repeated across the </a:t>
            </a:r>
            <a:r>
              <a:rPr i="1" lang="en" sz="1400"/>
              <a:t>train</a:t>
            </a:r>
            <a:r>
              <a:rPr lang="en" sz="1400"/>
              <a:t>, </a:t>
            </a:r>
            <a:r>
              <a:rPr i="1" lang="en" sz="1400"/>
              <a:t>dev</a:t>
            </a:r>
            <a:r>
              <a:rPr lang="en" sz="1400"/>
              <a:t>, and </a:t>
            </a:r>
            <a:r>
              <a:rPr i="1" lang="en" sz="1400"/>
              <a:t>test</a:t>
            </a:r>
            <a:r>
              <a:rPr lang="en" sz="1400"/>
              <a:t> sets, i.e. if a user is in </a:t>
            </a:r>
            <a:r>
              <a:rPr i="1" lang="en" sz="1400"/>
              <a:t>train</a:t>
            </a:r>
            <a:r>
              <a:rPr lang="en" sz="1400"/>
              <a:t> they are not in </a:t>
            </a:r>
            <a:r>
              <a:rPr i="1" lang="en" sz="1400"/>
              <a:t>dev</a:t>
            </a:r>
            <a:r>
              <a:rPr lang="en" sz="1400"/>
              <a:t> and </a:t>
            </a:r>
            <a:r>
              <a:rPr i="1" lang="en" sz="1400"/>
              <a:t>test</a:t>
            </a:r>
            <a:endParaRPr i="1"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The </a:t>
            </a:r>
            <a:r>
              <a:rPr i="1" lang="en" sz="1400"/>
              <a:t>dev</a:t>
            </a:r>
            <a:r>
              <a:rPr lang="en" sz="1400"/>
              <a:t> and </a:t>
            </a:r>
            <a:r>
              <a:rPr i="1" lang="en" sz="1400"/>
              <a:t>test</a:t>
            </a:r>
            <a:r>
              <a:rPr lang="en" sz="1400"/>
              <a:t> sets are a statistically significant sample sizes relative to the size of the </a:t>
            </a:r>
            <a:r>
              <a:rPr i="1" lang="en" sz="1400"/>
              <a:t>training</a:t>
            </a:r>
            <a:r>
              <a:rPr lang="en" sz="1400"/>
              <a:t> set. (Confidence level of 99% with a 1% margin of error.)</a:t>
            </a:r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e782fd204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e782fd204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This, though it may not appear as such, is the outline of my talk.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First I’ll talk about </a:t>
            </a:r>
            <a:r>
              <a:rPr b="1" i="1" lang="en" sz="1400"/>
              <a:t>W</a:t>
            </a:r>
            <a:r>
              <a:rPr b="1" i="1" lang="en" sz="1400"/>
              <a:t>hy</a:t>
            </a:r>
            <a:r>
              <a:rPr lang="en" sz="1400"/>
              <a:t> open speech corpora are so sorely needed in the open source world, giving a few depressing but </a:t>
            </a:r>
            <a:r>
              <a:rPr lang="en" sz="1400"/>
              <a:t>illustrative</a:t>
            </a:r>
            <a:r>
              <a:rPr lang="en" sz="1400"/>
              <a:t> examples of the open speech corpora which are available and how they fall short of what’s need to actually </a:t>
            </a:r>
            <a:r>
              <a:rPr b="1" i="1" lang="en" sz="1400"/>
              <a:t>F</a:t>
            </a:r>
            <a:r>
              <a:rPr b="1" i="1" lang="en" sz="1400"/>
              <a:t>ree Speech</a:t>
            </a:r>
            <a:r>
              <a:rPr lang="en" sz="1400"/>
              <a:t>.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Second, I’ll talk about </a:t>
            </a:r>
            <a:r>
              <a:rPr b="1" lang="en" sz="1400"/>
              <a:t>Common Voice</a:t>
            </a:r>
            <a:r>
              <a:rPr lang="en" sz="1400"/>
              <a:t>, Mozilla’s effort to create large, open speech corpora in as many languages as possible, our effort to combat the current depressing state of affairs.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Finally, I’ll talk about </a:t>
            </a:r>
            <a:r>
              <a:rPr b="1" lang="en" sz="1400"/>
              <a:t>Deep Speech</a:t>
            </a:r>
            <a:r>
              <a:rPr lang="en" sz="1400"/>
              <a:t>, Mozilla’s open speech recognition engine, another of our effort to improve the current state of affairs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So let us begin! </a:t>
            </a:r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e8df3433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e8df3433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is just the basics of</a:t>
            </a:r>
            <a:r>
              <a:rPr b="1" lang="en" sz="1400"/>
              <a:t> Common Voice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There’s much more...</a:t>
            </a:r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e8df3433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e8df3433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Common Voice</a:t>
            </a:r>
            <a:r>
              <a:rPr lang="en" sz="1400"/>
              <a:t> provides course statistics on the number of hours recorded and validated for each language individually and in aggregate for all languages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Also it lets you see how many people are currently contributing for each </a:t>
            </a:r>
            <a:r>
              <a:rPr lang="en" sz="1400"/>
              <a:t>language individually and in aggregate.</a:t>
            </a:r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e8df3433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e8df3433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 addition users can, if they wish, provide a profile…..</a:t>
            </a:r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e8df3433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e8df3433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profile allows you to, if you wish, provide some demographic information about your contributions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Age range, in 10 year increments to provide </a:t>
            </a:r>
            <a:r>
              <a:rPr lang="en" sz="1400"/>
              <a:t>anonymity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Native Language  + </a:t>
            </a:r>
            <a:r>
              <a:rPr lang="en" sz="1400"/>
              <a:t>Accent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Additional languages + </a:t>
            </a:r>
            <a:r>
              <a:rPr lang="en" sz="1400"/>
              <a:t>Accent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Gender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While all provided voluntarily this </a:t>
            </a:r>
            <a:r>
              <a:rPr lang="en" sz="1400"/>
              <a:t>demographic information when associated with the recordings will greatly enrich the corpora.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For example, users of the data set will be able to use this information to tune their speech recognition engines to specific accents, e.g. New Zealand English overcoming a major drawback of current engines that can be overly targeted to an American English accent.</a:t>
            </a:r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e8df3433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e8df3433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Also once you have a profile you can see more detailed statistics.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How far Common Voice is from its daily collection goal.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How far Common Voice is from its daily validation goal.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How your contributions and everyone else’s break down over time for the day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Top contributors broken down by language or in aggregate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….</a:t>
            </a:r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e8df3433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e8df3433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Also there are goals.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keep track of your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Streaks where you contributed each day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Number of clips recorded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Number of clips validated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And more...</a:t>
            </a:r>
            <a:endParaRPr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e8df3433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e8df3433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/>
              <a:t>And there’s still more…</a:t>
            </a:r>
            <a:endParaRPr i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 tried to create </a:t>
            </a:r>
            <a:r>
              <a:rPr b="1" lang="en" sz="1400"/>
              <a:t>Common Voice</a:t>
            </a:r>
            <a:r>
              <a:rPr lang="en" sz="1400"/>
              <a:t> as a toolbox rather than a fixed product that Mozilla dictates</a:t>
            </a:r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e8df3433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e8df3433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To that end we’ve allowed the WebApp to be localized by anyone to whatever language they desire.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 particular, </a:t>
            </a:r>
            <a:r>
              <a:rPr b="1" lang="en" sz="1400"/>
              <a:t>Common Voice</a:t>
            </a:r>
            <a:r>
              <a:rPr lang="en" sz="1400"/>
              <a:t> is integrated into </a:t>
            </a:r>
            <a:r>
              <a:rPr b="1" lang="en" sz="1400"/>
              <a:t>Pontoon</a:t>
            </a:r>
            <a:r>
              <a:rPr lang="en" sz="1400"/>
              <a:t>, the tool Mozilla uses to localize their properties.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So if there is a language that’s not yet supported you can open a </a:t>
            </a:r>
            <a:r>
              <a:rPr b="1" lang="en" sz="1400"/>
              <a:t>Pontoon </a:t>
            </a:r>
            <a:r>
              <a:rPr lang="en" sz="1400"/>
              <a:t>account and localize </a:t>
            </a:r>
            <a:r>
              <a:rPr b="1" lang="en" sz="1400"/>
              <a:t>Common Voice</a:t>
            </a:r>
            <a:r>
              <a:rPr lang="en" sz="1400"/>
              <a:t> to that language.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Then for this new language community Mozilla will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Host the site in this new language alongside the sites for all other languages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Assist in </a:t>
            </a:r>
            <a:r>
              <a:rPr i="1" lang="en" sz="1400"/>
              <a:t>collecting</a:t>
            </a:r>
            <a:r>
              <a:rPr lang="en" sz="1400"/>
              <a:t> audio clips for this new language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Facilitate </a:t>
            </a:r>
            <a:r>
              <a:rPr i="1" lang="en" sz="1400"/>
              <a:t>validation</a:t>
            </a:r>
            <a:r>
              <a:rPr lang="en" sz="1400"/>
              <a:t> of the clips in this new language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And </a:t>
            </a:r>
            <a:r>
              <a:rPr i="1" lang="en" sz="1400"/>
              <a:t>distribute</a:t>
            </a:r>
            <a:r>
              <a:rPr lang="en" sz="1400"/>
              <a:t> the collected corpora in this new language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However, before all this can happen one need sentences for people to read.</a:t>
            </a:r>
            <a:endParaRPr sz="1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e8df3433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e8df3433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To this end we have a sentence collector we’ve also built.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Here one can add sentences for the contributors to read.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Like the audio the sentences must be under a CC-0 </a:t>
            </a:r>
            <a:r>
              <a:rPr lang="en" sz="1400"/>
              <a:t>license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Also the sentences will need to validated on a best “two out of three” basis by other </a:t>
            </a:r>
            <a:r>
              <a:rPr lang="en" sz="1400"/>
              <a:t>contributors.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So that’s it for </a:t>
            </a:r>
            <a:r>
              <a:rPr b="1" lang="en" sz="1400"/>
              <a:t>Common Voice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Now I want to move on and talk about </a:t>
            </a:r>
            <a:r>
              <a:rPr b="1" lang="en" sz="1400"/>
              <a:t>Deep Speech</a:t>
            </a:r>
            <a:r>
              <a:rPr lang="en" sz="1400"/>
              <a:t> our open speech recognition engine.</a:t>
            </a:r>
            <a:endParaRPr sz="14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e8df3433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e8df3433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Deep Speech</a:t>
            </a:r>
            <a:r>
              <a:rPr lang="en" sz="1400"/>
              <a:t> is a </a:t>
            </a:r>
            <a:r>
              <a:rPr i="1" lang="en" sz="1400"/>
              <a:t>Simple</a:t>
            </a:r>
            <a:r>
              <a:rPr lang="en" sz="1400"/>
              <a:t>, </a:t>
            </a:r>
            <a:r>
              <a:rPr i="1" lang="en" sz="1400"/>
              <a:t>Open</a:t>
            </a:r>
            <a:r>
              <a:rPr lang="en" sz="1400"/>
              <a:t>, and hopefully </a:t>
            </a:r>
            <a:r>
              <a:rPr i="1" lang="en" sz="1400"/>
              <a:t>Ubiquitous</a:t>
            </a:r>
            <a:r>
              <a:rPr lang="en" sz="1400"/>
              <a:t> speech recognition engine that Mozilla has created in order to </a:t>
            </a:r>
            <a:r>
              <a:rPr i="1" lang="en" sz="1400"/>
              <a:t>Free Speech</a:t>
            </a:r>
            <a:r>
              <a:rPr lang="en" sz="1400"/>
              <a:t>.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e81900e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e81900e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First I’ll start with a basic question: </a:t>
            </a:r>
            <a:r>
              <a:rPr b="1" i="1" lang="en" sz="1400"/>
              <a:t>Why</a:t>
            </a:r>
            <a:r>
              <a:rPr i="1" lang="en" sz="1400"/>
              <a:t>?</a:t>
            </a:r>
            <a:endParaRPr i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/>
              <a:t>Why</a:t>
            </a:r>
            <a:r>
              <a:rPr lang="en" sz="1400"/>
              <a:t> are open speech corpora important?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/>
              <a:t>Why</a:t>
            </a:r>
            <a:r>
              <a:rPr lang="en" sz="1400"/>
              <a:t> are open speech models important?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/>
              <a:t>Why</a:t>
            </a:r>
            <a:r>
              <a:rPr lang="en" sz="1400"/>
              <a:t> is Mozilla investing time and effort into </a:t>
            </a:r>
            <a:r>
              <a:rPr b="1" i="1" lang="en" sz="1400"/>
              <a:t>Free(ing) Speech</a:t>
            </a:r>
            <a:r>
              <a:rPr lang="en" sz="1400"/>
              <a:t>?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To what end does this work go?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To probe this question, I’ll pose yet another….</a:t>
            </a:r>
            <a:endParaRPr sz="14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e8df3433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e8df3433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First I want to talk a little about the </a:t>
            </a:r>
            <a:r>
              <a:rPr i="1" lang="en" sz="1400"/>
              <a:t>simplicity</a:t>
            </a:r>
            <a:r>
              <a:rPr lang="en" sz="1400"/>
              <a:t> of </a:t>
            </a:r>
            <a:r>
              <a:rPr b="1" lang="en" sz="1400"/>
              <a:t>Deep Speech</a:t>
            </a:r>
            <a:r>
              <a:rPr lang="en" sz="1400"/>
              <a:t>.</a:t>
            </a:r>
            <a:endParaRPr sz="14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e8df3433e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e8df3433e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When we were designing Deep Speech….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/>
              <a:t>A design principle we decided upon from the beginning is that the engine should work for  ALL LANGUAGES the only requirement being that one have training data.</a:t>
            </a:r>
            <a:endParaRPr i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 didn’t want any hidden dependencies in the engine on character set, phoneme set, or alphabet.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 wanted to engine to be tunable to any language, the only requirement being that the target language had to have training data.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And with </a:t>
            </a:r>
            <a:r>
              <a:rPr b="1" lang="en" sz="1400"/>
              <a:t>Deep Speech</a:t>
            </a:r>
            <a:r>
              <a:rPr lang="en" sz="1400"/>
              <a:t> we’ve achieved that goal.</a:t>
            </a:r>
            <a:endParaRPr sz="14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e8df3433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e8df3433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Also when we were designing </a:t>
            </a:r>
            <a:r>
              <a:rPr b="1" lang="en" sz="1400"/>
              <a:t>Deep Speech</a:t>
            </a:r>
            <a:r>
              <a:rPr lang="en" sz="1400"/>
              <a:t> one of our goals was to create a minimal engine that still performed as well as the production system of Google, Nuance, and IBM.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There are many benefits to this KISS principle. For example, a</a:t>
            </a:r>
            <a:r>
              <a:rPr lang="en" sz="1400"/>
              <a:t> minimal engine...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...</a:t>
            </a:r>
            <a:r>
              <a:rPr lang="en" sz="1400"/>
              <a:t>is able to run on many more platforms as it makes few computational demands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...is able to be ported to many more platforms as the code itself doesn’t get in the way of the functionality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...has a much lower </a:t>
            </a:r>
            <a:r>
              <a:rPr lang="en" sz="1400"/>
              <a:t>maintenance</a:t>
            </a:r>
            <a:r>
              <a:rPr lang="en" sz="1400"/>
              <a:t> cost as there are fewer things that can go wrong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principle of simplicity has and continues to be a guiding principle in the design of our engine.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For example one of the things we are currently moving towards having the engine produce UTF-8 byte sequences so the engine never needs to be modified when switching languages.</a:t>
            </a:r>
            <a:endParaRPr sz="14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e8df3433e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e8df3433e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Now…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/>
              <a:t>More controversially, we decided that training a new language should not require LINGUISTIC KNOWLEDGE</a:t>
            </a:r>
            <a:endParaRPr i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...just data.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reason we did this was two fold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First, we were/are a small team and we don’t have the diversity of language skills required to contribute deep linguistic knowledge to each of the 100 languages, for example, Firefox targets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Second, we wanted to allow users of our system, even if they do not have deep </a:t>
            </a:r>
            <a:r>
              <a:rPr lang="en" sz="1400"/>
              <a:t>linguistic knowledge of a language, to be able to get a system up and running in that language with only data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That said...</a:t>
            </a:r>
            <a:endParaRPr sz="14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e8df3433e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e8df3433e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architecture of our sistem is simple….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We cut an audio stream up into “windows” and each window is converted into a feature vector, in particular using MFCC features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Each one of these feature vectors is fed to three layers of a fully connected feedforward neural network, width 2048 and using ReLU non-linearities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This is followed by a single recurrent layer, width 2048, with LSTM cells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Following this is another </a:t>
            </a:r>
            <a:r>
              <a:rPr lang="en" sz="1400"/>
              <a:t>fully connected feedforward layer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Finally followed by a Softmax layer that outputs to the targeted alphabet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That is it. That’s the acoustic model of our speech recognition engine.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As it’s so simple we are able to run it almost anywhere.</a:t>
            </a:r>
            <a:endParaRPr sz="14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e8df3433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e8df3433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Next</a:t>
            </a:r>
            <a:r>
              <a:rPr lang="en" sz="1400"/>
              <a:t> I’d like to talk a about the </a:t>
            </a:r>
            <a:r>
              <a:rPr i="1" lang="en" sz="1400"/>
              <a:t>openness</a:t>
            </a:r>
            <a:r>
              <a:rPr lang="en" sz="1400"/>
              <a:t> of </a:t>
            </a:r>
            <a:r>
              <a:rPr b="1" lang="en" sz="1400"/>
              <a:t>Deep Speech</a:t>
            </a:r>
            <a:r>
              <a:rPr lang="en" sz="1400"/>
              <a:t>.</a:t>
            </a:r>
            <a:endParaRPr sz="14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e8df3433e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e8df3433e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 contrast to other speech recognition engines you may be familiar with our source code is open.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 particular we’ve released it under the Mozilla Public License.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basically means you can use it for commercial or non-commercial purposes and you can distribute it and modify it.</a:t>
            </a:r>
            <a:endParaRPr sz="14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e8df3433e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e8df3433e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 addition, and what might be of more interest, is that we train and release these trained models und a Mozilla Public License too.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So you can use our trained model for </a:t>
            </a:r>
            <a:r>
              <a:rPr lang="en" sz="1400"/>
              <a:t>commercial or non-commercial purposes and you can distribute it and modify it.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Most open engine do not release model as there is not sufficient data to create a model or they don’t want to burden themselves with the maintenance of such models.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However we have released models and will continue to do so for evermore languages</a:t>
            </a:r>
            <a:endParaRPr sz="14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e8df3433e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e8df3433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Finally</a:t>
            </a:r>
            <a:r>
              <a:rPr lang="en" sz="1400"/>
              <a:t> I’d like to talk a about the </a:t>
            </a:r>
            <a:r>
              <a:rPr i="1" lang="en" sz="1400"/>
              <a:t>ubiquity</a:t>
            </a:r>
            <a:r>
              <a:rPr lang="en" sz="1400"/>
              <a:t> of </a:t>
            </a:r>
            <a:r>
              <a:rPr b="1" lang="en" sz="1400"/>
              <a:t>Deep Speech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e8df3433e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e8df3433e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 want </a:t>
            </a:r>
            <a:r>
              <a:rPr b="1" lang="en" sz="1400"/>
              <a:t>Deep Speech</a:t>
            </a:r>
            <a:r>
              <a:rPr lang="en" sz="1400"/>
              <a:t> to be available to anyone regardless of the programming language they use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So to that end we’ve bound our engine to </a:t>
            </a:r>
            <a:r>
              <a:rPr i="1" lang="en" sz="1400"/>
              <a:t>nine</a:t>
            </a:r>
            <a:r>
              <a:rPr lang="en" sz="1400"/>
              <a:t> different programming languages.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Rust, JavaScript, C++, Go, Java, C#... and of course Python too, as that’s the main language we used to write most of our code.</a:t>
            </a:r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e782fd20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e782fd20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How many languages have production quality, </a:t>
            </a:r>
            <a:r>
              <a:rPr b="1" i="1" lang="en" sz="1400"/>
              <a:t>open speech recognition models</a:t>
            </a:r>
            <a:r>
              <a:rPr lang="en" sz="1400"/>
              <a:t>?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For those counting at home, </a:t>
            </a:r>
            <a:r>
              <a:rPr i="1" lang="en" sz="1400"/>
              <a:t>this</a:t>
            </a:r>
            <a:r>
              <a:rPr lang="en" sz="1400"/>
              <a:t> is the depressing part of the story.</a:t>
            </a:r>
            <a:endParaRPr sz="14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e8df3433e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e8df3433e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 addition w</a:t>
            </a:r>
            <a:r>
              <a:rPr lang="en" sz="1400"/>
              <a:t>e wanted </a:t>
            </a:r>
            <a:r>
              <a:rPr b="1" lang="en" sz="1400"/>
              <a:t>Deep Speech</a:t>
            </a:r>
            <a:r>
              <a:rPr lang="en" sz="1400"/>
              <a:t> to be available on any platform people may use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So we’re currently supporting </a:t>
            </a:r>
            <a:r>
              <a:rPr i="1" lang="en" sz="1400"/>
              <a:t>nine</a:t>
            </a:r>
            <a:r>
              <a:rPr lang="en" sz="1400"/>
              <a:t> different platforms!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macOS</a:t>
            </a:r>
            <a:r>
              <a:rPr lang="en" sz="1400"/>
              <a:t>, Ubuntu, Debian, Windows 8… and on and on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support will allow </a:t>
            </a:r>
            <a:r>
              <a:rPr b="1" lang="en" sz="1400"/>
              <a:t>Deep Speech</a:t>
            </a:r>
            <a:r>
              <a:rPr lang="en" sz="1400"/>
              <a:t> to become </a:t>
            </a:r>
            <a:r>
              <a:rPr i="1" lang="en" sz="1400"/>
              <a:t>ubiquitous</a:t>
            </a:r>
            <a:r>
              <a:rPr lang="en" sz="1400"/>
              <a:t>, to be anywhere users are.</a:t>
            </a:r>
            <a:endParaRPr sz="14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e8df3433e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e8df3433e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So, i</a:t>
            </a:r>
            <a:r>
              <a:rPr lang="en" sz="1400"/>
              <a:t>n summary I’ve talked a bit about three things...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i="1" lang="en" sz="1400"/>
              <a:t>Why</a:t>
            </a:r>
            <a:r>
              <a:rPr lang="en" sz="1400"/>
              <a:t> open speech recognition faces a problem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How </a:t>
            </a:r>
            <a:r>
              <a:rPr b="1" i="1" lang="en" sz="1400"/>
              <a:t>Common Voice</a:t>
            </a:r>
            <a:r>
              <a:rPr lang="en" sz="1400"/>
              <a:t> is addressing this situation through the collection of open speech corpora, and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How </a:t>
            </a:r>
            <a:r>
              <a:rPr b="1" i="1" lang="en" sz="1400"/>
              <a:t>Deep Speech</a:t>
            </a:r>
            <a:r>
              <a:rPr lang="en" sz="1400"/>
              <a:t> is pitching in too to a solution by releasing open code and models to the world</a:t>
            </a:r>
            <a:endParaRPr sz="14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e8df3433e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e8df3433e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 particular…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Of approximately 7000 thousand languages of the world, there is only one language, English, that has an open speech recognition model.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is a sorry state of affairs and something we should be actively working to rectify</a:t>
            </a:r>
            <a:endParaRPr sz="14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e8df3433e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5e8df3433e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To </a:t>
            </a:r>
            <a:r>
              <a:rPr lang="en" sz="1400"/>
              <a:t>remedy</a:t>
            </a:r>
            <a:r>
              <a:rPr lang="en" sz="1400"/>
              <a:t> this situation…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 created </a:t>
            </a:r>
            <a:r>
              <a:rPr b="1" lang="en" sz="1400"/>
              <a:t>Common Voice</a:t>
            </a:r>
            <a:r>
              <a:rPr lang="en" sz="1400"/>
              <a:t> to facilitate 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400"/>
              <a:t>Collection</a:t>
            </a:r>
            <a:r>
              <a:rPr lang="en" sz="1400"/>
              <a:t> and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400"/>
              <a:t>Validation</a:t>
            </a:r>
            <a:r>
              <a:rPr lang="en" sz="1400"/>
              <a:t> of contributions to an open speech corpora for any language that we at Mozilla subsequently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400"/>
              <a:t>Distribute</a:t>
            </a:r>
            <a:r>
              <a:rPr lang="en" sz="1400"/>
              <a:t> using Mozilla’s worldwide reach</a:t>
            </a:r>
            <a:endParaRPr sz="14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e8df3433e_0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5e8df3433e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 additional piece of this </a:t>
            </a:r>
            <a:r>
              <a:rPr lang="en" sz="1400"/>
              <a:t>remedy is…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Deep Speech</a:t>
            </a:r>
            <a:r>
              <a:rPr lang="en" sz="1400"/>
              <a:t>, which we created as a...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400"/>
              <a:t>Simple</a:t>
            </a:r>
            <a:endParaRPr b="1"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400"/>
              <a:t>Open</a:t>
            </a:r>
            <a:r>
              <a:rPr lang="en" sz="1400"/>
              <a:t> and hopefully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400"/>
              <a:t>Ubiquitous</a:t>
            </a:r>
            <a:r>
              <a:rPr lang="en" sz="1400"/>
              <a:t> speech recognition engine that’s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able to be deployed to as many spoken languages, programming languages, and platforms as we can get our hands on.</a:t>
            </a:r>
            <a:endParaRPr sz="14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e8df3433e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5e8df3433e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With that I conclude my talk.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 want to thank you all for taking the time to listen in on my words.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Thank you again!</a:t>
            </a: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e782fd20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e782fd20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answer, as far as I’ve been able to determine, is: </a:t>
            </a:r>
            <a:r>
              <a:rPr i="1" lang="en" sz="1400"/>
              <a:t>Just one, </a:t>
            </a:r>
            <a:r>
              <a:rPr i="1" lang="en" sz="1400"/>
              <a:t>English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And this is the model we’ve released.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There are about </a:t>
            </a:r>
            <a:r>
              <a:rPr i="1" lang="en" sz="1400"/>
              <a:t>seven thousand</a:t>
            </a:r>
            <a:r>
              <a:rPr lang="en" sz="1400"/>
              <a:t> other languages in the world, </a:t>
            </a:r>
            <a:r>
              <a:rPr i="1" lang="en" sz="1400"/>
              <a:t>seven thousand,</a:t>
            </a:r>
            <a:r>
              <a:rPr lang="en" sz="1400"/>
              <a:t> and not one of them has an open, production quality model available.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It is depressing.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Furthermore, with speech becoming an evermore prevalent means of interacting with technology, from cars to refrigerators, not having such models will only serve hasten some languages’ demise.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Bilinguals, trilinguals, and multilinguals will default to using English when interacting with technologies, pushing other languages further into the background.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Depressing.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But we can’t be satisfied with this state of affairs.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 have to dig deeper.</a:t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e782fd20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e782fd20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 have to ask </a:t>
            </a:r>
            <a:r>
              <a:rPr b="1" i="1" lang="en" sz="1400"/>
              <a:t>Why</a:t>
            </a:r>
            <a:r>
              <a:rPr lang="en" sz="1400"/>
              <a:t> once again.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/>
              <a:t>Why</a:t>
            </a:r>
            <a:r>
              <a:rPr lang="en" sz="1400"/>
              <a:t> is it that there is only one open, production quality speech recognition model?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Is the reason….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Political?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Financial?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Cultural?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Why</a:t>
            </a:r>
            <a:r>
              <a:rPr lang="en" sz="1400"/>
              <a:t>?</a:t>
            </a: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782fd20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e782fd20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real reason is likely a combination of all these, but its manifestation is this….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/>
              <a:t>Despite the existence of various open speech to text engines ZERO LANGUAGES have the 10k hours of open data needed for a production quality model.</a:t>
            </a:r>
            <a:endParaRPr i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Zero languages.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Not a single one.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Not English.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Not Mandarin.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Not Hindi.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Zero.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reasons are complicated. They may be...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i="1" lang="en" sz="1400"/>
              <a:t>Political</a:t>
            </a:r>
            <a:r>
              <a:rPr lang="en" sz="1400"/>
              <a:t> - The existence of such corpora and the technologies that they’d give birth to are viewed as threatening to the dominant languages in some countries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i="1" lang="en" sz="1400"/>
              <a:t>Financial</a:t>
            </a:r>
            <a:r>
              <a:rPr lang="en" sz="1400"/>
              <a:t> - Creating such corpoa is costly and there’s little motivation for a company or institution to invest such funds and simply give this investment away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i="1" lang="en" sz="1400"/>
              <a:t>Cultural</a:t>
            </a:r>
            <a:r>
              <a:rPr lang="en" sz="1400"/>
              <a:t> - Certain language communities have been systematically exploited and are wary of opening up any corpoa they’ve access to, as they’ve a </a:t>
            </a:r>
            <a:r>
              <a:rPr i="1" lang="en" sz="1400"/>
              <a:t>justified</a:t>
            </a:r>
            <a:r>
              <a:rPr lang="en" sz="1400"/>
              <a:t> fear of further exploitation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So you can see that, unfortunately, the situation </a:t>
            </a:r>
            <a:r>
              <a:rPr i="1" lang="en" sz="1400"/>
              <a:t>is</a:t>
            </a:r>
            <a:r>
              <a:rPr lang="en" sz="1400"/>
              <a:t> complicated.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However there </a:t>
            </a:r>
            <a:r>
              <a:rPr i="1" lang="en" sz="1400"/>
              <a:t>are</a:t>
            </a:r>
            <a:r>
              <a:rPr lang="en" sz="1400"/>
              <a:t> some open corpora...</a:t>
            </a: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e782fd20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e782fd20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For example, LibriSpeech…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LibriSpeech is the largest open English corpus; it weighs in at about 1000 hours of audio. So it’is far short of the 10k hours required for a production system.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It was constructed from LibriVox, a set of open audio books created by people reading books from Project Gutenberg.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While it </a:t>
            </a:r>
            <a:r>
              <a:rPr i="1" lang="en" sz="1400"/>
              <a:t>is</a:t>
            </a:r>
            <a:r>
              <a:rPr lang="en" sz="1400"/>
              <a:t> the largest open English corpus. It is not without its problems. For example, the audio is...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...in an “audio book” style, i.e. not conversational. So it’s not idea for teaching a model how to understand </a:t>
            </a:r>
            <a:r>
              <a:rPr lang="en" sz="1400"/>
              <a:t>conversational</a:t>
            </a:r>
            <a:r>
              <a:rPr lang="en" sz="1400"/>
              <a:t> audio, with all the disfluencies of normal speech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...“clean”, i.e. it doesn’t contain much background noise. So it’s not useful for teaching a model how to ignore the background noises that pollute normal conversation</a:t>
            </a:r>
            <a:endParaRPr sz="1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...recorded using “prosumer” microphones. So it doesn’t reflect the microphones and audio quality one encounters on smartphones, laptops, and IoT devices. So it’s not as useful for targeting such devices.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There are many other problems too.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But that said, it’s still the standard open dataset and the benchmark against which others are measured.</a:t>
            </a:r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e782fd204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e782fd204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Another example is the Formosa Grand Challenge Corpus….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corpus, released recently by the Government of Taiwan, is the largest open Mandarin corpus, at </a:t>
            </a:r>
            <a:r>
              <a:rPr lang="en" sz="1400"/>
              <a:t>about 400 hours of audio + (1600 more will be released by year’s end). This corpus is also far short of the 10k hours required for a production system.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corpus itself is constructed from various audio snippets assembled from government funded sources and was the basis for a competition the </a:t>
            </a:r>
            <a:r>
              <a:rPr lang="en" sz="1400"/>
              <a:t>government</a:t>
            </a:r>
            <a:r>
              <a:rPr lang="en" sz="1400"/>
              <a:t> ran over the last year.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Now English and Mandarin are the two most widely spoken languages in the world, and still neither of these has an open data set large enough to create a production system.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As you might imagine, the situation for other languages is far worse.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png"/><Relationship Id="rId4" Type="http://schemas.openxmlformats.org/officeDocument/2006/relationships/image" Target="../media/image5.png"/><Relationship Id="rId11" Type="http://schemas.openxmlformats.org/officeDocument/2006/relationships/image" Target="../media/image41.png"/><Relationship Id="rId10" Type="http://schemas.openxmlformats.org/officeDocument/2006/relationships/image" Target="../media/image36.png"/><Relationship Id="rId9" Type="http://schemas.openxmlformats.org/officeDocument/2006/relationships/image" Target="../media/image9.png"/><Relationship Id="rId5" Type="http://schemas.openxmlformats.org/officeDocument/2006/relationships/image" Target="../media/image29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Relationship Id="rId4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18.png"/><Relationship Id="rId9" Type="http://schemas.openxmlformats.org/officeDocument/2006/relationships/image" Target="../media/image25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30800" y="1453050"/>
            <a:ext cx="8282400" cy="111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Free(ing) Speech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30800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Common Voice and Deep Speech</a:t>
            </a:r>
            <a:endParaRPr b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/>
          <p:nvPr/>
        </p:nvSpPr>
        <p:spPr>
          <a:xfrm>
            <a:off x="4506000" y="0"/>
            <a:ext cx="4638000" cy="5143500"/>
          </a:xfrm>
          <a:prstGeom prst="rect">
            <a:avLst/>
          </a:prstGeom>
          <a:solidFill>
            <a:srgbClr val="0085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/>
        </p:nvSpPr>
        <p:spPr>
          <a:xfrm>
            <a:off x="230700" y="1585050"/>
            <a:ext cx="41391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For Celtic languages...</a:t>
            </a:r>
            <a:endParaRPr sz="2400">
              <a:solidFill>
                <a:schemeClr val="accent4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</a:t>
            </a:r>
            <a:r>
              <a:rPr lang="en" sz="2400">
                <a:solidFill>
                  <a:schemeClr val="dk2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he </a:t>
            </a:r>
            <a:r>
              <a:rPr lang="en" sz="2400">
                <a:solidFill>
                  <a:schemeClr val="dk2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availability</a:t>
            </a:r>
            <a:r>
              <a:rPr lang="en" sz="2400">
                <a:solidFill>
                  <a:schemeClr val="dk2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of data sets of any size, </a:t>
            </a:r>
            <a:r>
              <a:rPr b="1" lang="en"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free or at cost</a:t>
            </a:r>
            <a:r>
              <a:rPr lang="en" sz="2400">
                <a:solidFill>
                  <a:schemeClr val="dk2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, drops off </a:t>
            </a:r>
            <a:r>
              <a:rPr lang="en"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significantly</a:t>
            </a:r>
            <a:endParaRPr sz="24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7075" y="1483925"/>
            <a:ext cx="4495849" cy="217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/>
          <p:nvPr/>
        </p:nvSpPr>
        <p:spPr>
          <a:xfrm>
            <a:off x="0" y="0"/>
            <a:ext cx="9106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>
            <p:ph idx="4294967295" type="title"/>
          </p:nvPr>
        </p:nvSpPr>
        <p:spPr>
          <a:xfrm>
            <a:off x="2543100" y="2093250"/>
            <a:ext cx="40578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lt1"/>
                </a:solidFill>
              </a:rPr>
              <a:t>Common Voice</a:t>
            </a:r>
            <a:endParaRPr sz="5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idx="4294967295" type="title"/>
          </p:nvPr>
        </p:nvSpPr>
        <p:spPr>
          <a:xfrm>
            <a:off x="992550" y="2093250"/>
            <a:ext cx="71589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accent2"/>
                </a:solidFill>
              </a:rPr>
              <a:t>Collect</a:t>
            </a:r>
            <a:endParaRPr sz="5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3900"/>
            <a:ext cx="8839199" cy="4375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25" y="152400"/>
            <a:ext cx="7964738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idx="4294967295" type="title"/>
          </p:nvPr>
        </p:nvSpPr>
        <p:spPr>
          <a:xfrm>
            <a:off x="992550" y="2093250"/>
            <a:ext cx="71589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accent2"/>
                </a:solidFill>
              </a:rPr>
              <a:t>Validate</a:t>
            </a:r>
            <a:endParaRPr sz="5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90475"/>
            <a:ext cx="8839199" cy="436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25" y="152400"/>
            <a:ext cx="7964738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idx="4294967295" type="title"/>
          </p:nvPr>
        </p:nvSpPr>
        <p:spPr>
          <a:xfrm>
            <a:off x="992550" y="2093250"/>
            <a:ext cx="71589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accent2"/>
                </a:solidFill>
              </a:rPr>
              <a:t>Distribute</a:t>
            </a:r>
            <a:endParaRPr sz="5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850" y="152400"/>
            <a:ext cx="687429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0" y="0"/>
            <a:ext cx="305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3054000" y="0"/>
            <a:ext cx="305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6108000" y="0"/>
            <a:ext cx="305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idx="4294967295" type="title"/>
          </p:nvPr>
        </p:nvSpPr>
        <p:spPr>
          <a:xfrm>
            <a:off x="348750" y="2093250"/>
            <a:ext cx="23565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Why?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2" name="Google Shape;72;p14"/>
          <p:cNvSpPr txBox="1"/>
          <p:nvPr>
            <p:ph idx="4294967295" type="title"/>
          </p:nvPr>
        </p:nvSpPr>
        <p:spPr>
          <a:xfrm>
            <a:off x="3393750" y="2093250"/>
            <a:ext cx="23565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Common Voice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" name="Google Shape;73;p14"/>
          <p:cNvSpPr txBox="1"/>
          <p:nvPr>
            <p:ph idx="4294967295" type="title"/>
          </p:nvPr>
        </p:nvSpPr>
        <p:spPr>
          <a:xfrm>
            <a:off x="6456750" y="2093250"/>
            <a:ext cx="23565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Deep Speech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idx="4294967295" type="title"/>
          </p:nvPr>
        </p:nvSpPr>
        <p:spPr>
          <a:xfrm>
            <a:off x="992550" y="2093250"/>
            <a:ext cx="71589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accent2"/>
                </a:solidFill>
              </a:rPr>
              <a:t>And there’s more...</a:t>
            </a:r>
            <a:endParaRPr sz="5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266" y="619310"/>
            <a:ext cx="7553465" cy="390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125" y="619313"/>
            <a:ext cx="7057756" cy="3904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013" y="619310"/>
            <a:ext cx="7053967" cy="3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013" y="619313"/>
            <a:ext cx="7053967" cy="3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026" y="622474"/>
            <a:ext cx="7050179" cy="3898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/>
          <p:nvPr>
            <p:ph idx="4294967295" type="title"/>
          </p:nvPr>
        </p:nvSpPr>
        <p:spPr>
          <a:xfrm>
            <a:off x="992550" y="2093250"/>
            <a:ext cx="71589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accent2"/>
                </a:solidFill>
              </a:rPr>
              <a:t>And there’s still more...</a:t>
            </a:r>
            <a:endParaRPr sz="5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350" y="589000"/>
            <a:ext cx="7167325" cy="3965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038" y="592200"/>
            <a:ext cx="7151920" cy="3959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"/>
          <p:cNvSpPr txBox="1"/>
          <p:nvPr>
            <p:ph idx="4294967295" type="title"/>
          </p:nvPr>
        </p:nvSpPr>
        <p:spPr>
          <a:xfrm>
            <a:off x="2543100" y="2093250"/>
            <a:ext cx="40578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lt1"/>
                </a:solidFill>
              </a:rPr>
              <a:t>Deep Speech</a:t>
            </a:r>
            <a:endParaRPr sz="5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0"/>
            <a:ext cx="9106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>
            <p:ph idx="4294967295" type="title"/>
          </p:nvPr>
        </p:nvSpPr>
        <p:spPr>
          <a:xfrm>
            <a:off x="3393750" y="2093250"/>
            <a:ext cx="23565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lt1"/>
                </a:solidFill>
              </a:rPr>
              <a:t>Why?</a:t>
            </a:r>
            <a:endParaRPr sz="5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/>
          <p:nvPr>
            <p:ph idx="4294967295" type="title"/>
          </p:nvPr>
        </p:nvSpPr>
        <p:spPr>
          <a:xfrm>
            <a:off x="992550" y="2093250"/>
            <a:ext cx="71589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accent5"/>
                </a:solidFill>
              </a:rPr>
              <a:t>Simple</a:t>
            </a:r>
            <a:endParaRPr sz="540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/>
          <p:nvPr/>
        </p:nvSpPr>
        <p:spPr>
          <a:xfrm>
            <a:off x="521100" y="1195350"/>
            <a:ext cx="3407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A design principle we decided upon from the beginning is that the engine should work for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  </a:t>
            </a:r>
            <a:r>
              <a:rPr b="1" lang="en" sz="34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ALL</a:t>
            </a:r>
            <a:r>
              <a:rPr b="1" lang="en" sz="34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 LANGUAGES</a:t>
            </a:r>
            <a:r>
              <a:rPr lang="en" sz="2400">
                <a:solidFill>
                  <a:srgbClr val="F46524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the only requirement being that one have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training data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.</a:t>
            </a:r>
            <a:endParaRPr sz="24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229" name="Google Shape;2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381" y="0"/>
            <a:ext cx="322043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3"/>
          <p:cNvSpPr/>
          <p:nvPr/>
        </p:nvSpPr>
        <p:spPr>
          <a:xfrm>
            <a:off x="4957200" y="0"/>
            <a:ext cx="4186800" cy="5143500"/>
          </a:xfrm>
          <a:prstGeom prst="rect">
            <a:avLst/>
          </a:prstGeom>
          <a:solidFill>
            <a:srgbClr val="01AFD1">
              <a:alpha val="2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/>
          <p:nvPr/>
        </p:nvSpPr>
        <p:spPr>
          <a:xfrm>
            <a:off x="521100" y="1195350"/>
            <a:ext cx="3407700" cy="28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Perfection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 is achieved, </a:t>
            </a:r>
            <a:r>
              <a:rPr lang="en"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not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 when there is </a:t>
            </a:r>
            <a:r>
              <a:rPr lang="en"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nothing more to add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, but when there is </a:t>
            </a:r>
            <a:r>
              <a:rPr b="1" lang="en" sz="34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NOTHING LEFT TO TAKE AWAY</a:t>
            </a:r>
            <a:endParaRPr sz="2400">
              <a:solidFill>
                <a:schemeClr val="accent5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236" name="Google Shape;236;p44"/>
          <p:cNvPicPr preferRelativeResize="0"/>
          <p:nvPr/>
        </p:nvPicPr>
        <p:blipFill rotWithShape="1">
          <a:blip r:embed="rId3">
            <a:alphaModFix/>
          </a:blip>
          <a:srcRect b="0" l="45238" r="0" t="0"/>
          <a:stretch/>
        </p:blipFill>
        <p:spPr>
          <a:xfrm>
            <a:off x="4957200" y="0"/>
            <a:ext cx="41868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4"/>
          <p:cNvSpPr txBox="1"/>
          <p:nvPr/>
        </p:nvSpPr>
        <p:spPr>
          <a:xfrm>
            <a:off x="2639600" y="2951750"/>
            <a:ext cx="15063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 Regular"/>
                <a:ea typeface="Oswald Regular"/>
                <a:cs typeface="Oswald Regular"/>
                <a:sym typeface="Oswald Regular"/>
              </a:rPr>
              <a:t>-Antoine de Saint-Exupéry</a:t>
            </a:r>
            <a:endParaRPr sz="12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38" name="Google Shape;238;p44"/>
          <p:cNvSpPr/>
          <p:nvPr/>
        </p:nvSpPr>
        <p:spPr>
          <a:xfrm>
            <a:off x="4957200" y="0"/>
            <a:ext cx="4186800" cy="5143500"/>
          </a:xfrm>
          <a:prstGeom prst="rect">
            <a:avLst/>
          </a:prstGeom>
          <a:solidFill>
            <a:srgbClr val="01AFD1">
              <a:alpha val="2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201" y="0"/>
            <a:ext cx="4186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5"/>
          <p:cNvSpPr/>
          <p:nvPr/>
        </p:nvSpPr>
        <p:spPr>
          <a:xfrm>
            <a:off x="4957200" y="0"/>
            <a:ext cx="4186800" cy="5143500"/>
          </a:xfrm>
          <a:prstGeom prst="rect">
            <a:avLst/>
          </a:prstGeom>
          <a:solidFill>
            <a:srgbClr val="01AFD1">
              <a:alpha val="2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5"/>
          <p:cNvSpPr txBox="1"/>
          <p:nvPr/>
        </p:nvSpPr>
        <p:spPr>
          <a:xfrm>
            <a:off x="521100" y="1195350"/>
            <a:ext cx="3407700" cy="28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More controversially,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 we decided that </a:t>
            </a:r>
            <a:r>
              <a:rPr lang="en"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training</a:t>
            </a:r>
            <a:endParaRPr sz="24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a new language</a:t>
            </a:r>
            <a:endParaRPr sz="24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should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not require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b="1" lang="en" sz="34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LINGUISTIC KNOWLEDGE</a:t>
            </a:r>
            <a:endParaRPr sz="2400">
              <a:solidFill>
                <a:schemeClr val="accent5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6"/>
          <p:cNvSpPr/>
          <p:nvPr/>
        </p:nvSpPr>
        <p:spPr>
          <a:xfrm>
            <a:off x="4957200" y="0"/>
            <a:ext cx="4186800" cy="5143500"/>
          </a:xfrm>
          <a:prstGeom prst="rect">
            <a:avLst/>
          </a:prstGeom>
          <a:solidFill>
            <a:srgbClr val="01AFD1">
              <a:alpha val="2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1" name="Google Shape;251;p46"/>
          <p:cNvGrpSpPr/>
          <p:nvPr/>
        </p:nvGrpSpPr>
        <p:grpSpPr>
          <a:xfrm>
            <a:off x="5374575" y="1095800"/>
            <a:ext cx="3391240" cy="3230751"/>
            <a:chOff x="650175" y="1248200"/>
            <a:chExt cx="3391240" cy="3230751"/>
          </a:xfrm>
        </p:grpSpPr>
        <p:pic>
          <p:nvPicPr>
            <p:cNvPr descr="Sofmax.png" id="252" name="Google Shape;252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75450" y="1248200"/>
              <a:ext cx="2610250" cy="42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0175" y="1367300"/>
              <a:ext cx="3391240" cy="311165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4" name="Google Shape;254;p46"/>
          <p:cNvCxnSpPr/>
          <p:nvPr/>
        </p:nvCxnSpPr>
        <p:spPr>
          <a:xfrm rot="10800000">
            <a:off x="2890750" y="3005175"/>
            <a:ext cx="2469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46"/>
          <p:cNvCxnSpPr/>
          <p:nvPr/>
        </p:nvCxnSpPr>
        <p:spPr>
          <a:xfrm rot="10800000">
            <a:off x="2890750" y="4017150"/>
            <a:ext cx="2469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46"/>
          <p:cNvCxnSpPr/>
          <p:nvPr/>
        </p:nvCxnSpPr>
        <p:spPr>
          <a:xfrm rot="10800000">
            <a:off x="2890750" y="2201925"/>
            <a:ext cx="2469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46"/>
          <p:cNvCxnSpPr/>
          <p:nvPr/>
        </p:nvCxnSpPr>
        <p:spPr>
          <a:xfrm rot="10800000">
            <a:off x="2890750" y="1796400"/>
            <a:ext cx="2469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46"/>
          <p:cNvCxnSpPr/>
          <p:nvPr/>
        </p:nvCxnSpPr>
        <p:spPr>
          <a:xfrm rot="10800000">
            <a:off x="2890750" y="1357125"/>
            <a:ext cx="2469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9" name="Google Shape;259;p46"/>
          <p:cNvSpPr/>
          <p:nvPr/>
        </p:nvSpPr>
        <p:spPr>
          <a:xfrm>
            <a:off x="5360725" y="2475825"/>
            <a:ext cx="95100" cy="10587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6"/>
          <p:cNvSpPr/>
          <p:nvPr/>
        </p:nvSpPr>
        <p:spPr>
          <a:xfrm>
            <a:off x="5360725" y="3691050"/>
            <a:ext cx="95100" cy="6522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6"/>
          <p:cNvSpPr/>
          <p:nvPr/>
        </p:nvSpPr>
        <p:spPr>
          <a:xfrm>
            <a:off x="5360725" y="2028825"/>
            <a:ext cx="95100" cy="3462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6"/>
          <p:cNvSpPr/>
          <p:nvPr/>
        </p:nvSpPr>
        <p:spPr>
          <a:xfrm>
            <a:off x="5360725" y="1623300"/>
            <a:ext cx="95100" cy="3462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6"/>
          <p:cNvSpPr/>
          <p:nvPr/>
        </p:nvSpPr>
        <p:spPr>
          <a:xfrm>
            <a:off x="5360725" y="1184025"/>
            <a:ext cx="95100" cy="3462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6"/>
          <p:cNvSpPr/>
          <p:nvPr/>
        </p:nvSpPr>
        <p:spPr>
          <a:xfrm>
            <a:off x="2636275" y="1184025"/>
            <a:ext cx="2083200" cy="34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Softmax Layer</a:t>
            </a:r>
            <a:endParaRPr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65" name="Google Shape;265;p46"/>
          <p:cNvSpPr/>
          <p:nvPr/>
        </p:nvSpPr>
        <p:spPr>
          <a:xfrm>
            <a:off x="2636275" y="1623300"/>
            <a:ext cx="2083200" cy="34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Feedforward</a:t>
            </a:r>
            <a:r>
              <a:rPr lang="en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Layer</a:t>
            </a:r>
            <a:endParaRPr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66" name="Google Shape;266;p46"/>
          <p:cNvSpPr/>
          <p:nvPr/>
        </p:nvSpPr>
        <p:spPr>
          <a:xfrm>
            <a:off x="2636275" y="2028825"/>
            <a:ext cx="2083200" cy="34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Recurrent</a:t>
            </a:r>
            <a:r>
              <a:rPr lang="en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Layer</a:t>
            </a:r>
            <a:endParaRPr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67" name="Google Shape;267;p46"/>
          <p:cNvSpPr/>
          <p:nvPr/>
        </p:nvSpPr>
        <p:spPr>
          <a:xfrm>
            <a:off x="2636275" y="2832075"/>
            <a:ext cx="2083200" cy="34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Feedforward Layers</a:t>
            </a:r>
            <a:endParaRPr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68" name="Google Shape;268;p46"/>
          <p:cNvSpPr/>
          <p:nvPr/>
        </p:nvSpPr>
        <p:spPr>
          <a:xfrm>
            <a:off x="2636271" y="3844050"/>
            <a:ext cx="2083200" cy="34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Input Features</a:t>
            </a:r>
            <a:endParaRPr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69" name="Google Shape;269;p46"/>
          <p:cNvSpPr txBox="1"/>
          <p:nvPr/>
        </p:nvSpPr>
        <p:spPr>
          <a:xfrm>
            <a:off x="76675" y="1455675"/>
            <a:ext cx="2559600" cy="13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Deep Speech</a:t>
            </a:r>
            <a:endParaRPr b="1" sz="3400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Architecture</a:t>
            </a:r>
            <a:endParaRPr sz="24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/>
          <p:nvPr>
            <p:ph idx="4294967295" type="title"/>
          </p:nvPr>
        </p:nvSpPr>
        <p:spPr>
          <a:xfrm>
            <a:off x="992550" y="2093250"/>
            <a:ext cx="71589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accent5"/>
                </a:solidFill>
              </a:rPr>
              <a:t>Open</a:t>
            </a:r>
            <a:endParaRPr sz="540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8"/>
          <p:cNvSpPr txBox="1"/>
          <p:nvPr/>
        </p:nvSpPr>
        <p:spPr>
          <a:xfrm>
            <a:off x="4839225" y="801700"/>
            <a:ext cx="3852300" cy="13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Deep Speech</a:t>
            </a:r>
            <a:endParaRPr sz="2400">
              <a:solidFill>
                <a:schemeClr val="accent5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source code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 is released under</a:t>
            </a:r>
            <a:endParaRPr b="1" sz="3400">
              <a:solidFill>
                <a:schemeClr val="accent4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Mozilla Public License 2.0</a:t>
            </a:r>
            <a:endParaRPr sz="24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280" name="Google Shape;28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0317"/>
            <a:ext cx="9144001" cy="229316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8"/>
          <p:cNvSpPr/>
          <p:nvPr/>
        </p:nvSpPr>
        <p:spPr>
          <a:xfrm>
            <a:off x="32100" y="2850300"/>
            <a:ext cx="9111900" cy="2293200"/>
          </a:xfrm>
          <a:prstGeom prst="rect">
            <a:avLst/>
          </a:prstGeom>
          <a:solidFill>
            <a:srgbClr val="01AFD1">
              <a:alpha val="2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566398" cy="2545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9"/>
          <p:cNvSpPr txBox="1"/>
          <p:nvPr/>
        </p:nvSpPr>
        <p:spPr>
          <a:xfrm>
            <a:off x="333575" y="801700"/>
            <a:ext cx="3852300" cy="13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Deep Speech</a:t>
            </a:r>
            <a:endParaRPr sz="2400">
              <a:solidFill>
                <a:schemeClr val="accent5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models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 are released under</a:t>
            </a:r>
            <a:endParaRPr b="1" sz="3400">
              <a:solidFill>
                <a:schemeClr val="accent4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Mozilla Public License 2.0</a:t>
            </a:r>
            <a:endParaRPr sz="24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288" name="Google Shape;28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0317"/>
            <a:ext cx="9144001" cy="229316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9"/>
          <p:cNvSpPr/>
          <p:nvPr/>
        </p:nvSpPr>
        <p:spPr>
          <a:xfrm>
            <a:off x="32100" y="2850300"/>
            <a:ext cx="9111900" cy="2293200"/>
          </a:xfrm>
          <a:prstGeom prst="rect">
            <a:avLst/>
          </a:prstGeom>
          <a:solidFill>
            <a:srgbClr val="01AFD1">
              <a:alpha val="2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180550" y="152400"/>
            <a:ext cx="3566398" cy="2545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0"/>
          <p:cNvSpPr txBox="1"/>
          <p:nvPr>
            <p:ph idx="4294967295" type="title"/>
          </p:nvPr>
        </p:nvSpPr>
        <p:spPr>
          <a:xfrm>
            <a:off x="337800" y="2093250"/>
            <a:ext cx="84684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accent5"/>
                </a:solidFill>
              </a:rPr>
              <a:t>Ubiquitous</a:t>
            </a:r>
            <a:endParaRPr sz="540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224" y="3818375"/>
            <a:ext cx="835698" cy="79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4400" y="488950"/>
            <a:ext cx="1710856" cy="114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2675" y="3864925"/>
            <a:ext cx="1035002" cy="63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5163" y="3992169"/>
            <a:ext cx="1276975" cy="37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78852" y="594900"/>
            <a:ext cx="1035000" cy="10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25800" y="589680"/>
            <a:ext cx="835701" cy="939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02701" y="2449251"/>
            <a:ext cx="1387297" cy="5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25802" y="2306286"/>
            <a:ext cx="835701" cy="83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00069" y="2254387"/>
            <a:ext cx="939522" cy="93949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1"/>
          <p:cNvSpPr txBox="1"/>
          <p:nvPr>
            <p:ph idx="4294967295" type="title"/>
          </p:nvPr>
        </p:nvSpPr>
        <p:spPr>
          <a:xfrm>
            <a:off x="357725" y="1193325"/>
            <a:ext cx="3835800" cy="18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Currently we</a:t>
            </a:r>
            <a:endParaRPr sz="2400">
              <a:solidFill>
                <a:srgbClr val="00000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support </a:t>
            </a:r>
            <a:r>
              <a:rPr lang="en"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nine</a:t>
            </a:r>
            <a:r>
              <a:rPr lang="en" sz="2400">
                <a:solidFill>
                  <a:srgbClr val="0000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different</a:t>
            </a:r>
            <a:endParaRPr sz="2400">
              <a:solidFill>
                <a:srgbClr val="00000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accent5"/>
                </a:solidFill>
              </a:rPr>
              <a:t>Programming</a:t>
            </a:r>
            <a:endParaRPr b="1" sz="34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accent5"/>
                </a:solidFill>
              </a:rPr>
              <a:t>Languages</a:t>
            </a:r>
            <a:endParaRPr sz="3400">
              <a:solidFill>
                <a:schemeClr val="dk1"/>
              </a:solidFill>
            </a:endParaRPr>
          </a:p>
        </p:txBody>
      </p:sp>
      <p:sp>
        <p:nvSpPr>
          <p:cNvPr id="310" name="Google Shape;310;p51"/>
          <p:cNvSpPr/>
          <p:nvPr/>
        </p:nvSpPr>
        <p:spPr>
          <a:xfrm>
            <a:off x="4957200" y="0"/>
            <a:ext cx="4186800" cy="5143500"/>
          </a:xfrm>
          <a:prstGeom prst="rect">
            <a:avLst/>
          </a:prstGeom>
          <a:solidFill>
            <a:srgbClr val="01AFD1">
              <a:alpha val="2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languages have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quality, </a:t>
            </a:r>
            <a:br>
              <a:rPr lang="en"/>
            </a:br>
            <a:r>
              <a:rPr lang="en">
                <a:solidFill>
                  <a:schemeClr val="accent6"/>
                </a:solidFill>
              </a:rPr>
              <a:t>open speech recognition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models?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2"/>
          <p:cNvSpPr txBox="1"/>
          <p:nvPr>
            <p:ph idx="4294967295" type="title"/>
          </p:nvPr>
        </p:nvSpPr>
        <p:spPr>
          <a:xfrm>
            <a:off x="758525" y="1823675"/>
            <a:ext cx="3602400" cy="18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At the same time</a:t>
            </a:r>
            <a:endParaRPr sz="2400">
              <a:solidFill>
                <a:srgbClr val="00000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we also support </a:t>
            </a:r>
            <a:r>
              <a:rPr lang="en"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nine</a:t>
            </a:r>
            <a:r>
              <a:rPr lang="en" sz="2400">
                <a:solidFill>
                  <a:srgbClr val="0000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d</a:t>
            </a:r>
            <a:r>
              <a:rPr lang="en" sz="2400">
                <a:solidFill>
                  <a:srgbClr val="0000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ifferent</a:t>
            </a:r>
            <a:endParaRPr sz="2400">
              <a:solidFill>
                <a:srgbClr val="00000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accent5"/>
                </a:solidFill>
              </a:rPr>
              <a:t>Platforms</a:t>
            </a:r>
            <a:endParaRPr sz="3400">
              <a:solidFill>
                <a:schemeClr val="dk1"/>
              </a:solidFill>
            </a:endParaRPr>
          </a:p>
        </p:txBody>
      </p:sp>
      <p:pic>
        <p:nvPicPr>
          <p:cNvPr id="316" name="Google Shape;31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2300" y="786812"/>
            <a:ext cx="1371000" cy="35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062" y="583576"/>
            <a:ext cx="1309076" cy="92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5151" y="723282"/>
            <a:ext cx="1202150" cy="48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3823" y="1823687"/>
            <a:ext cx="967948" cy="11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57763" y="4295250"/>
            <a:ext cx="2806412" cy="4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08987" y="1956589"/>
            <a:ext cx="994483" cy="9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39300" y="1964000"/>
            <a:ext cx="1202149" cy="91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94221" y="3204115"/>
            <a:ext cx="1626263" cy="86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468301" y="3289048"/>
            <a:ext cx="1439001" cy="69044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2"/>
          <p:cNvSpPr/>
          <p:nvPr/>
        </p:nvSpPr>
        <p:spPr>
          <a:xfrm>
            <a:off x="4957200" y="0"/>
            <a:ext cx="4186800" cy="5143500"/>
          </a:xfrm>
          <a:prstGeom prst="rect">
            <a:avLst/>
          </a:prstGeom>
          <a:solidFill>
            <a:srgbClr val="01AFD1">
              <a:alpha val="2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3"/>
          <p:cNvSpPr/>
          <p:nvPr/>
        </p:nvSpPr>
        <p:spPr>
          <a:xfrm>
            <a:off x="0" y="0"/>
            <a:ext cx="305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53"/>
          <p:cNvSpPr/>
          <p:nvPr/>
        </p:nvSpPr>
        <p:spPr>
          <a:xfrm>
            <a:off x="3054000" y="0"/>
            <a:ext cx="305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53"/>
          <p:cNvSpPr/>
          <p:nvPr/>
        </p:nvSpPr>
        <p:spPr>
          <a:xfrm>
            <a:off x="6108000" y="0"/>
            <a:ext cx="305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53"/>
          <p:cNvSpPr txBox="1"/>
          <p:nvPr>
            <p:ph idx="4294967295" type="title"/>
          </p:nvPr>
        </p:nvSpPr>
        <p:spPr>
          <a:xfrm>
            <a:off x="348750" y="2093250"/>
            <a:ext cx="23565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Why?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4" name="Google Shape;334;p53"/>
          <p:cNvSpPr txBox="1"/>
          <p:nvPr>
            <p:ph idx="4294967295" type="title"/>
          </p:nvPr>
        </p:nvSpPr>
        <p:spPr>
          <a:xfrm>
            <a:off x="3393750" y="2093250"/>
            <a:ext cx="23565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Common Voice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5" name="Google Shape;335;p53"/>
          <p:cNvSpPr txBox="1"/>
          <p:nvPr>
            <p:ph idx="4294967295" type="title"/>
          </p:nvPr>
        </p:nvSpPr>
        <p:spPr>
          <a:xfrm>
            <a:off x="6456750" y="2093250"/>
            <a:ext cx="23565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Deep Speech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/>
          <p:nvPr/>
        </p:nvSpPr>
        <p:spPr>
          <a:xfrm>
            <a:off x="0" y="0"/>
            <a:ext cx="305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4"/>
          <p:cNvSpPr txBox="1"/>
          <p:nvPr>
            <p:ph idx="4294967295" type="title"/>
          </p:nvPr>
        </p:nvSpPr>
        <p:spPr>
          <a:xfrm>
            <a:off x="348750" y="2093250"/>
            <a:ext cx="23565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Why?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2" name="Google Shape;342;p54"/>
          <p:cNvSpPr txBox="1"/>
          <p:nvPr>
            <p:ph idx="4294967295" type="title"/>
          </p:nvPr>
        </p:nvSpPr>
        <p:spPr>
          <a:xfrm>
            <a:off x="3465550" y="1093150"/>
            <a:ext cx="5376000" cy="21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Question:</a:t>
            </a:r>
            <a:r>
              <a:rPr lang="en"/>
              <a:t> </a:t>
            </a:r>
            <a:r>
              <a:rPr lang="en"/>
              <a:t>How many languages have production quality, </a:t>
            </a:r>
            <a:r>
              <a:rPr lang="en">
                <a:solidFill>
                  <a:schemeClr val="accent4"/>
                </a:solidFill>
              </a:rPr>
              <a:t>open speech recognition models?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43" name="Google Shape;343;p54"/>
          <p:cNvSpPr txBox="1"/>
          <p:nvPr>
            <p:ph idx="4294967295" type="title"/>
          </p:nvPr>
        </p:nvSpPr>
        <p:spPr>
          <a:xfrm>
            <a:off x="3465550" y="3461325"/>
            <a:ext cx="43446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Answer:</a:t>
            </a:r>
            <a:r>
              <a:rPr lang="en"/>
              <a:t> </a:t>
            </a:r>
            <a:r>
              <a:rPr lang="en"/>
              <a:t>Just one,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lang="en">
                <a:solidFill>
                  <a:schemeClr val="accent4"/>
                </a:solidFill>
              </a:rPr>
              <a:t>English.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5"/>
          <p:cNvSpPr/>
          <p:nvPr/>
        </p:nvSpPr>
        <p:spPr>
          <a:xfrm>
            <a:off x="0" y="0"/>
            <a:ext cx="305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5"/>
          <p:cNvSpPr txBox="1"/>
          <p:nvPr>
            <p:ph idx="4294967295" type="title"/>
          </p:nvPr>
        </p:nvSpPr>
        <p:spPr>
          <a:xfrm>
            <a:off x="339750" y="2093250"/>
            <a:ext cx="23565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Common Voice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0" name="Google Shape;350;p55"/>
          <p:cNvSpPr txBox="1"/>
          <p:nvPr/>
        </p:nvSpPr>
        <p:spPr>
          <a:xfrm>
            <a:off x="5135825" y="1714200"/>
            <a:ext cx="3027000" cy="17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400"/>
              <a:buFont typeface="Oswald"/>
              <a:buChar char="●"/>
            </a:pPr>
            <a:r>
              <a:rPr b="1" lang="en" sz="3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Collect</a:t>
            </a:r>
            <a:endParaRPr b="1" sz="3400">
              <a:solidFill>
                <a:schemeClr val="accent4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Char char="●"/>
            </a:pPr>
            <a:r>
              <a:rPr b="1" lang="en" sz="3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Validate</a:t>
            </a:r>
            <a:endParaRPr b="1" sz="3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Oswald"/>
              <a:buChar char="●"/>
            </a:pPr>
            <a:r>
              <a:rPr b="1" lang="en" sz="34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Distribute</a:t>
            </a:r>
            <a:endParaRPr sz="2400">
              <a:solidFill>
                <a:schemeClr val="accent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6"/>
          <p:cNvSpPr/>
          <p:nvPr/>
        </p:nvSpPr>
        <p:spPr>
          <a:xfrm>
            <a:off x="0" y="0"/>
            <a:ext cx="305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6"/>
          <p:cNvSpPr txBox="1"/>
          <p:nvPr>
            <p:ph idx="4294967295" type="title"/>
          </p:nvPr>
        </p:nvSpPr>
        <p:spPr>
          <a:xfrm>
            <a:off x="348750" y="2093250"/>
            <a:ext cx="2356500" cy="9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Deep Speech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7" name="Google Shape;357;p56"/>
          <p:cNvSpPr txBox="1"/>
          <p:nvPr/>
        </p:nvSpPr>
        <p:spPr>
          <a:xfrm>
            <a:off x="5132750" y="1714200"/>
            <a:ext cx="3027000" cy="17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400"/>
              <a:buFont typeface="Oswald"/>
              <a:buChar char="●"/>
            </a:pPr>
            <a:r>
              <a:rPr b="1" lang="en" sz="3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Simple</a:t>
            </a:r>
            <a:endParaRPr b="1" sz="3400">
              <a:solidFill>
                <a:schemeClr val="accent4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swald"/>
              <a:buChar char="●"/>
            </a:pPr>
            <a:r>
              <a:rPr b="1" lang="en" sz="3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Open</a:t>
            </a:r>
            <a:endParaRPr b="1" sz="3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Oswald"/>
              <a:buChar char="●"/>
            </a:pPr>
            <a:r>
              <a:rPr b="1" lang="en" sz="34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Ubiquitous</a:t>
            </a:r>
            <a:endParaRPr sz="2400">
              <a:solidFill>
                <a:schemeClr val="accent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7"/>
          <p:cNvSpPr txBox="1"/>
          <p:nvPr>
            <p:ph type="ctrTitle"/>
          </p:nvPr>
        </p:nvSpPr>
        <p:spPr>
          <a:xfrm>
            <a:off x="430800" y="1453050"/>
            <a:ext cx="8282400" cy="111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Free(ing) Speech</a:t>
            </a:r>
            <a:endParaRPr/>
          </a:p>
        </p:txBody>
      </p:sp>
      <p:pic>
        <p:nvPicPr>
          <p:cNvPr id="363" name="Google Shape;36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1474" y="3211275"/>
            <a:ext cx="1081050" cy="18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</a:t>
            </a:r>
            <a:r>
              <a:rPr lang="en"/>
              <a:t> one,</a:t>
            </a:r>
            <a:r>
              <a:rPr lang="en">
                <a:solidFill>
                  <a:schemeClr val="accent6"/>
                </a:solidFill>
              </a:rPr>
              <a:t> English.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393750" y="2093250"/>
            <a:ext cx="2356500" cy="9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521100" y="1195350"/>
            <a:ext cx="3407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Despite the existence of various open STT engines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  </a:t>
            </a:r>
            <a:r>
              <a:rPr b="1" lang="en" sz="3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ZERO LANGUAGES</a:t>
            </a:r>
            <a:r>
              <a:rPr lang="en" sz="2400">
                <a:solidFill>
                  <a:srgbClr val="F46524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have the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10k hours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of open data needed</a:t>
            </a:r>
            <a:r>
              <a:rPr lang="en" sz="2400">
                <a:latin typeface="Oswald Regular"/>
                <a:ea typeface="Oswald Regular"/>
                <a:cs typeface="Oswald Regular"/>
                <a:sym typeface="Oswald Regular"/>
              </a:rPr>
              <a:t> for a production quality model.</a:t>
            </a:r>
            <a:endParaRPr sz="24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200" y="0"/>
            <a:ext cx="41867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/>
          <p:nvPr/>
        </p:nvSpPr>
        <p:spPr>
          <a:xfrm>
            <a:off x="4957200" y="0"/>
            <a:ext cx="4186800" cy="5143500"/>
          </a:xfrm>
          <a:prstGeom prst="rect">
            <a:avLst/>
          </a:prstGeom>
          <a:solidFill>
            <a:srgbClr val="0090AC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521100" y="1195350"/>
            <a:ext cx="3407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LibriSpeech</a:t>
            </a:r>
            <a:endParaRPr sz="2400">
              <a:solidFill>
                <a:schemeClr val="accent4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The largest open </a:t>
            </a:r>
            <a:r>
              <a:rPr lang="en" sz="2400">
                <a:solidFill>
                  <a:schemeClr val="dk2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English</a:t>
            </a:r>
            <a:r>
              <a:rPr lang="en" sz="2400">
                <a:solidFill>
                  <a:schemeClr val="dk2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corpus is LibriSpeech which is about </a:t>
            </a:r>
            <a:r>
              <a:rPr lang="en"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1k hours</a:t>
            </a:r>
            <a:endParaRPr sz="24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200" y="0"/>
            <a:ext cx="41678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/>
          <p:nvPr/>
        </p:nvSpPr>
        <p:spPr>
          <a:xfrm>
            <a:off x="4976175" y="0"/>
            <a:ext cx="4167900" cy="5143500"/>
          </a:xfrm>
          <a:prstGeom prst="rect">
            <a:avLst/>
          </a:prstGeom>
          <a:solidFill>
            <a:srgbClr val="0090AC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/>
          <p:nvPr/>
        </p:nvSpPr>
        <p:spPr>
          <a:xfrm>
            <a:off x="4506000" y="0"/>
            <a:ext cx="4638000" cy="5143500"/>
          </a:xfrm>
          <a:prstGeom prst="rect">
            <a:avLst/>
          </a:prstGeom>
          <a:solidFill>
            <a:srgbClr val="0085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230700" y="1195350"/>
            <a:ext cx="41391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Formosa Grand Challenge Corpus</a:t>
            </a:r>
            <a:endParaRPr sz="2400">
              <a:solidFill>
                <a:schemeClr val="accent4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The largest open </a:t>
            </a:r>
            <a:r>
              <a:rPr lang="en" sz="2400">
                <a:solidFill>
                  <a:schemeClr val="dk2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Mandarin</a:t>
            </a:r>
            <a:r>
              <a:rPr lang="en" sz="2400">
                <a:solidFill>
                  <a:schemeClr val="dk2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corpus is the Formosa Grand Challenge corpus which is about </a:t>
            </a:r>
            <a:r>
              <a:rPr lang="en"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400</a:t>
            </a:r>
            <a:r>
              <a:rPr lang="en"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hours</a:t>
            </a:r>
            <a:endParaRPr sz="24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6000" y="1277925"/>
            <a:ext cx="4638000" cy="258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